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8" r:id="rId1"/>
  </p:sldMasterIdLst>
  <p:notesMasterIdLst>
    <p:notesMasterId r:id="rId46"/>
  </p:notesMasterIdLst>
  <p:sldIdLst>
    <p:sldId id="256" r:id="rId2"/>
    <p:sldId id="258" r:id="rId3"/>
    <p:sldId id="259" r:id="rId4"/>
    <p:sldId id="261" r:id="rId5"/>
    <p:sldId id="263" r:id="rId6"/>
    <p:sldId id="296" r:id="rId7"/>
    <p:sldId id="264" r:id="rId8"/>
    <p:sldId id="286" r:id="rId9"/>
    <p:sldId id="265" r:id="rId10"/>
    <p:sldId id="287" r:id="rId11"/>
    <p:sldId id="266" r:id="rId12"/>
    <p:sldId id="267" r:id="rId13"/>
    <p:sldId id="288" r:id="rId14"/>
    <p:sldId id="268" r:id="rId15"/>
    <p:sldId id="269" r:id="rId16"/>
    <p:sldId id="270" r:id="rId17"/>
    <p:sldId id="272" r:id="rId18"/>
    <p:sldId id="271" r:id="rId19"/>
    <p:sldId id="274" r:id="rId20"/>
    <p:sldId id="276" r:id="rId21"/>
    <p:sldId id="277" r:id="rId22"/>
    <p:sldId id="279" r:id="rId23"/>
    <p:sldId id="280" r:id="rId24"/>
    <p:sldId id="281" r:id="rId25"/>
    <p:sldId id="283" r:id="rId26"/>
    <p:sldId id="289" r:id="rId27"/>
    <p:sldId id="285" r:id="rId28"/>
    <p:sldId id="291" r:id="rId29"/>
    <p:sldId id="290" r:id="rId30"/>
    <p:sldId id="292" r:id="rId31"/>
    <p:sldId id="294" r:id="rId32"/>
    <p:sldId id="298" r:id="rId33"/>
    <p:sldId id="273" r:id="rId34"/>
    <p:sldId id="306" r:id="rId35"/>
    <p:sldId id="307" r:id="rId36"/>
    <p:sldId id="297" r:id="rId37"/>
    <p:sldId id="295" r:id="rId38"/>
    <p:sldId id="300" r:id="rId39"/>
    <p:sldId id="301" r:id="rId40"/>
    <p:sldId id="303" r:id="rId41"/>
    <p:sldId id="304" r:id="rId42"/>
    <p:sldId id="299" r:id="rId43"/>
    <p:sldId id="302" r:id="rId44"/>
    <p:sldId id="30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5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ew%20mac%20HD:Users:julianascapitanio:Documents:Laboratorio:candidacy%20stuff:microarray%20data%20for%20nup98%20fusions:FInal%20files:tables%20to%20attach%20to%20projec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ew%20mac%20HD:Users:julianascapitanio:Documents:Laboratorio:candidacy%20stuff:microarray%20data%20for%20nup98%20fusions:FInal%20files:tables%20to%20attach%20to%20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'all genes analysis'!$B$2</c:f>
              <c:strCache>
                <c:ptCount val="1"/>
                <c:pt idx="0">
                  <c:v>Number of genes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'all genes analysis'!$A$7:$A$10</c:f>
              <c:strCache>
                <c:ptCount val="4"/>
                <c:pt idx="0">
                  <c:v>Muscle development</c:v>
                </c:pt>
                <c:pt idx="1">
                  <c:v>Chromatin organization</c:v>
                </c:pt>
                <c:pt idx="2">
                  <c:v>Immunity</c:v>
                </c:pt>
                <c:pt idx="3">
                  <c:v>Embrionic development</c:v>
                </c:pt>
              </c:strCache>
            </c:strRef>
          </c:cat>
          <c:val>
            <c:numRef>
              <c:f>'all genes analysis'!$B$7:$B$10</c:f>
              <c:numCache>
                <c:formatCode>General</c:formatCode>
                <c:ptCount val="4"/>
                <c:pt idx="0">
                  <c:v>24.0</c:v>
                </c:pt>
                <c:pt idx="1">
                  <c:v>30.0</c:v>
                </c:pt>
                <c:pt idx="2">
                  <c:v>32.0</c:v>
                </c:pt>
                <c:pt idx="3">
                  <c:v>37.0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65087304"/>
        <c:axId val="2062356168"/>
      </c:barChart>
      <c:catAx>
        <c:axId val="206508730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GO Biological Process</a:t>
                </a:r>
              </a:p>
            </c:rich>
          </c:tx>
          <c:layout>
            <c:manualLayout>
              <c:xMode val="edge"/>
              <c:yMode val="edge"/>
              <c:x val="0.0201793721973094"/>
              <c:y val="0.152541131165761"/>
            </c:manualLayout>
          </c:layout>
          <c:overlay val="0"/>
        </c:title>
        <c:majorTickMark val="none"/>
        <c:minorTickMark val="none"/>
        <c:tickLblPos val="nextTo"/>
        <c:crossAx val="2062356168"/>
        <c:crosses val="autoZero"/>
        <c:auto val="1"/>
        <c:lblAlgn val="ctr"/>
        <c:lblOffset val="100"/>
        <c:noMultiLvlLbl val="0"/>
      </c:catAx>
      <c:valAx>
        <c:axId val="20623561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genes</a:t>
                </a:r>
              </a:p>
            </c:rich>
          </c:tx>
          <c:layout>
            <c:manualLayout>
              <c:xMode val="edge"/>
              <c:yMode val="edge"/>
              <c:x val="0.603753928180502"/>
              <c:y val="0.85685884691848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650873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'TFBS in up and down reg gene'!$C$56</c:f>
              <c:strCache>
                <c:ptCount val="1"/>
                <c:pt idx="0">
                  <c:v>TF count</c:v>
                </c:pt>
              </c:strCache>
            </c:strRef>
          </c:tx>
          <c:invertIfNegative val="0"/>
          <c:cat>
            <c:strRef>
              <c:f>'TFBS in up and down reg gene'!$B$57:$B$61</c:f>
              <c:strCache>
                <c:ptCount val="5"/>
                <c:pt idx="0">
                  <c:v>Chromatin modification</c:v>
                </c:pt>
                <c:pt idx="1">
                  <c:v>Apoptosis </c:v>
                </c:pt>
                <c:pt idx="2">
                  <c:v>Embrionic development </c:v>
                </c:pt>
                <c:pt idx="3">
                  <c:v>Hematopoiesis</c:v>
                </c:pt>
                <c:pt idx="4">
                  <c:v>Cell cycle</c:v>
                </c:pt>
              </c:strCache>
            </c:strRef>
          </c:cat>
          <c:val>
            <c:numRef>
              <c:f>'TFBS in up and down reg gene'!$C$57:$C$61</c:f>
              <c:numCache>
                <c:formatCode>General</c:formatCode>
                <c:ptCount val="5"/>
                <c:pt idx="0">
                  <c:v>5.0</c:v>
                </c:pt>
                <c:pt idx="1">
                  <c:v>6.0</c:v>
                </c:pt>
                <c:pt idx="2">
                  <c:v>11.0</c:v>
                </c:pt>
                <c:pt idx="3">
                  <c:v>11.0</c:v>
                </c:pt>
                <c:pt idx="4">
                  <c:v>12.0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69597640"/>
        <c:axId val="2069603144"/>
      </c:barChart>
      <c:catAx>
        <c:axId val="20695976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GO Biological Process</a:t>
                </a:r>
              </a:p>
            </c:rich>
          </c:tx>
          <c:layout>
            <c:manualLayout>
              <c:xMode val="edge"/>
              <c:yMode val="edge"/>
              <c:x val="0.0229797780959198"/>
              <c:y val="0.0912689559638378"/>
            </c:manualLayout>
          </c:layout>
          <c:overlay val="0"/>
        </c:title>
        <c:majorTickMark val="out"/>
        <c:minorTickMark val="none"/>
        <c:tickLblPos val="nextTo"/>
        <c:crossAx val="2069603144"/>
        <c:crosses val="autoZero"/>
        <c:auto val="1"/>
        <c:lblAlgn val="ctr"/>
        <c:lblOffset val="100"/>
        <c:noMultiLvlLbl val="0"/>
      </c:catAx>
      <c:valAx>
        <c:axId val="20696031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Transcription Factors</a:t>
                </a:r>
              </a:p>
            </c:rich>
          </c:tx>
          <c:layout>
            <c:manualLayout>
              <c:xMode val="edge"/>
              <c:yMode val="edge"/>
              <c:x val="0.478044201861131"/>
              <c:y val="0.84722222222222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695976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73799-63F0-5A41-B1F3-0CDAA2E326EF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329B6-64F1-1646-9DB6-C9DC994E4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8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NUP98 translocations: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Rare (2% AML cases), poor prognosis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50% patients under 20 years, 25% therapy related malignancy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Simple karyotype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29B6-64F1-1646-9DB6-C9DC994E4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9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Importance for project: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Very few interactions known, too much supposition in the literature.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Transcriptional regulators are commonly part of protein complexes.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Protein interactions can indicate function, localization, cellular pathways, etc..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29B6-64F1-1646-9DB6-C9DC994E45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3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Importance for project: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Identifying the effects of these rogue transcriptional regulators (Nup98 fusions) in cellular processes.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Mapping the gene regulatory network affected.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Uncovering possible common drug targets.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29B6-64F1-1646-9DB6-C9DC994E4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66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(fragments per </a:t>
            </a:r>
            <a:r>
              <a:rPr lang="en-US" dirty="0" err="1" smtClean="0"/>
              <a:t>kilobase</a:t>
            </a:r>
            <a:r>
              <a:rPr lang="en-US" smtClean="0"/>
              <a:t> of exon per million fragments mapped)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329B6-64F1-1646-9DB6-C9DC994E4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8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2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3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4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4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1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8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8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782" y="1173472"/>
            <a:ext cx="8113078" cy="190787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Hematopoietic cancers and Nup98 fusions: determining common mechanisms of malignancy.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46458"/>
            <a:ext cx="7772400" cy="2307542"/>
          </a:xfrm>
        </p:spPr>
        <p:txBody>
          <a:bodyPr>
            <a:normAutofit fontScale="77500" lnSpcReduction="20000"/>
          </a:bodyPr>
          <a:lstStyle/>
          <a:p>
            <a:r>
              <a:rPr lang="en-US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Ph.D. candidacy examination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Juliana Silva Capitanio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Cell Biology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Faculty of Medicine and Dentistry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Alberta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162602"/>
            <a:ext cx="7772400" cy="1362075"/>
          </a:xfrm>
        </p:spPr>
        <p:txBody>
          <a:bodyPr/>
          <a:lstStyle/>
          <a:p>
            <a:r>
              <a:rPr lang="en-US" dirty="0" smtClean="0"/>
              <a:t>Preliminary results: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3918304"/>
            <a:ext cx="7772400" cy="1500187"/>
          </a:xfrm>
        </p:spPr>
        <p:txBody>
          <a:bodyPr/>
          <a:lstStyle/>
          <a:p>
            <a:r>
              <a:rPr lang="en-US" dirty="0" smtClean="0"/>
              <a:t>Nup98 fusions effects in gene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78" y="1332805"/>
            <a:ext cx="3185580" cy="53699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78" y="218194"/>
            <a:ext cx="8446911" cy="10235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Different Nup98 fusions can affect the expression of similar genes, regulated by a group of transcription factors in common.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222" y="1280493"/>
            <a:ext cx="5678314" cy="2882287"/>
            <a:chOff x="56447" y="1294163"/>
            <a:chExt cx="5664200" cy="3194050"/>
          </a:xfrm>
        </p:grpSpPr>
        <p:sp>
          <p:nvSpPr>
            <p:cNvPr id="7" name="Rectangle 6"/>
            <p:cNvSpPr/>
            <p:nvPr/>
          </p:nvSpPr>
          <p:spPr>
            <a:xfrm>
              <a:off x="149579" y="1336496"/>
              <a:ext cx="5556957" cy="3066171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2" name="Chart 1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40979430"/>
                </p:ext>
              </p:extLst>
            </p:nvPr>
          </p:nvGraphicFramePr>
          <p:xfrm>
            <a:off x="56447" y="1294163"/>
            <a:ext cx="5664200" cy="3194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4" name="Group 13"/>
          <p:cNvGrpSpPr/>
          <p:nvPr/>
        </p:nvGrpSpPr>
        <p:grpSpPr>
          <a:xfrm>
            <a:off x="-8463" y="4107213"/>
            <a:ext cx="5700888" cy="2743200"/>
            <a:chOff x="-682979" y="4488213"/>
            <a:chExt cx="5588000" cy="2743200"/>
          </a:xfrm>
        </p:grpSpPr>
        <p:sp>
          <p:nvSpPr>
            <p:cNvPr id="8" name="Rectangle 7"/>
            <p:cNvSpPr/>
            <p:nvPr/>
          </p:nvSpPr>
          <p:spPr>
            <a:xfrm>
              <a:off x="-555979" y="4586111"/>
              <a:ext cx="5461000" cy="251177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3" name="Chart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56505008"/>
                </p:ext>
              </p:extLst>
            </p:nvPr>
          </p:nvGraphicFramePr>
          <p:xfrm>
            <a:off x="-682979" y="4488213"/>
            <a:ext cx="5588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0856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4" y="218194"/>
            <a:ext cx="8503356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transcription factors regulating genes with altered expression are highly interconnected and overlap with the network regulating growth arrest and differentiation in myeloid cells.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426" r="17495" b="4110"/>
          <a:stretch/>
        </p:blipFill>
        <p:spPr>
          <a:xfrm>
            <a:off x="506020" y="1490305"/>
            <a:ext cx="8144091" cy="526756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2131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162602"/>
            <a:ext cx="7772400" cy="1362075"/>
          </a:xfrm>
        </p:spPr>
        <p:txBody>
          <a:bodyPr/>
          <a:lstStyle/>
          <a:p>
            <a:r>
              <a:rPr lang="en-US" dirty="0" smtClean="0"/>
              <a:t>Aims overview: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3918304"/>
            <a:ext cx="7772400" cy="1500187"/>
          </a:xfrm>
        </p:spPr>
        <p:txBody>
          <a:bodyPr/>
          <a:lstStyle/>
          <a:p>
            <a:r>
              <a:rPr lang="en-US" dirty="0" smtClean="0"/>
              <a:t>Network level understanding of Nup98 fusions in leukemic cells.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6" y="933060"/>
            <a:ext cx="8513230" cy="5787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20325" y="187953"/>
            <a:ext cx="851323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HYPOTHESIS: Nup98 </a:t>
            </a:r>
            <a:r>
              <a:rPr lang="en-US" dirty="0"/>
              <a:t>fusions might function as rogue transcriptional </a:t>
            </a:r>
            <a:r>
              <a:rPr lang="en-US" dirty="0" smtClean="0"/>
              <a:t>regulators impairing </a:t>
            </a:r>
            <a:r>
              <a:rPr lang="en-US" dirty="0"/>
              <a:t>differentiation and increasing self-</a:t>
            </a:r>
            <a:r>
              <a:rPr lang="en-US" dirty="0" smtClean="0"/>
              <a:t>renewal in leukemic cells.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25889" y="2638778"/>
            <a:ext cx="7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AIM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13889" y="2610556"/>
            <a:ext cx="7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AIM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389" y="933060"/>
            <a:ext cx="444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AIM: Network </a:t>
            </a:r>
            <a:r>
              <a:rPr lang="en-US" dirty="0">
                <a:solidFill>
                  <a:schemeClr val="tx2"/>
                </a:solidFill>
              </a:rPr>
              <a:t>level understanding of the role NUP98 translocations play in </a:t>
            </a:r>
            <a:r>
              <a:rPr lang="en-US" dirty="0" err="1">
                <a:solidFill>
                  <a:schemeClr val="tx2"/>
                </a:solidFill>
              </a:rPr>
              <a:t>leukemogenesis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17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222" y="191578"/>
            <a:ext cx="8593667" cy="1021977"/>
          </a:xfrm>
        </p:spPr>
        <p:txBody>
          <a:bodyPr>
            <a:noAutofit/>
          </a:bodyPr>
          <a:lstStyle/>
          <a:p>
            <a:r>
              <a:rPr lang="en-US" sz="2400" dirty="0" smtClean="0"/>
              <a:t>Experimental model: human hematopoietic stem cells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4" y="1657053"/>
            <a:ext cx="5406422" cy="493424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38666" y="1657053"/>
            <a:ext cx="2877711" cy="203132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Sources: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Umbilical cord blood cells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Bone marrow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Inside bone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Mobilized to blood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66" y="4005976"/>
            <a:ext cx="2877711" cy="25853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Surface markers: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CD133+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CD34+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CD59+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CD90+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CD38-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CD117+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LIN-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2558" y="6566890"/>
            <a:ext cx="243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NIH </a:t>
            </a:r>
            <a:r>
              <a:rPr lang="en-US" sz="1200" dirty="0"/>
              <a:t>s</a:t>
            </a:r>
            <a:r>
              <a:rPr lang="en-US" sz="1200" dirty="0" smtClean="0"/>
              <a:t>tem cell information website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061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223" y="191578"/>
            <a:ext cx="5376334" cy="1021977"/>
          </a:xfrm>
        </p:spPr>
        <p:txBody>
          <a:bodyPr>
            <a:noAutofit/>
          </a:bodyPr>
          <a:lstStyle/>
          <a:p>
            <a:r>
              <a:rPr lang="en-US" sz="2400" dirty="0" smtClean="0"/>
              <a:t>Experimental model: </a:t>
            </a:r>
            <a:r>
              <a:rPr lang="en-US" sz="2400" dirty="0" err="1" smtClean="0"/>
              <a:t>lentiviral</a:t>
            </a:r>
            <a:r>
              <a:rPr lang="en-US" sz="2400" dirty="0" smtClean="0"/>
              <a:t> transduction of constructs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731" t="5219" r="18397"/>
          <a:stretch/>
        </p:blipFill>
        <p:spPr>
          <a:xfrm>
            <a:off x="6110111" y="81493"/>
            <a:ext cx="2935112" cy="6663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61" y="3197624"/>
            <a:ext cx="5877217" cy="285604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55342" y="5999842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Wikipedia</a:t>
            </a:r>
            <a:endParaRPr lang="en-US" sz="1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561" y="1982615"/>
            <a:ext cx="5877217" cy="1030111"/>
            <a:chOff x="190561" y="2017889"/>
            <a:chExt cx="5877217" cy="10301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2006" t="19176" r="4475" b="59716"/>
            <a:stretch/>
          </p:blipFill>
          <p:spPr>
            <a:xfrm>
              <a:off x="451555" y="2215444"/>
              <a:ext cx="5305778" cy="67461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90561" y="2017889"/>
              <a:ext cx="5877217" cy="103011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2223" y="1528617"/>
            <a:ext cx="430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Approximately 50X overexpression in HSCs.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8111" y="274638"/>
            <a:ext cx="8607778" cy="12634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AIM 1: Constructing the </a:t>
            </a:r>
            <a:r>
              <a:rPr lang="en-US" sz="2400" dirty="0" err="1" smtClean="0"/>
              <a:t>interactome</a:t>
            </a:r>
            <a:r>
              <a:rPr lang="en-US" sz="2400" dirty="0" smtClean="0"/>
              <a:t> of Nup98 fusion </a:t>
            </a:r>
            <a:r>
              <a:rPr lang="en-US" sz="2400" dirty="0" err="1" smtClean="0"/>
              <a:t>oncoproteins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200" dirty="0" smtClean="0"/>
              <a:t>- Determining protein interaction networks for Nup98 fusions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68111" y="2031998"/>
            <a:ext cx="86077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Previously known interactions: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CBP/p300,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HDAC1,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AES.</a:t>
            </a:r>
          </a:p>
          <a:p>
            <a:endParaRPr lang="en-US" dirty="0"/>
          </a:p>
          <a:p>
            <a:r>
              <a:rPr lang="en-US" dirty="0" smtClean="0"/>
              <a:t>Partner genes analysis: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Over 60% contain coiled-coil domain (protein interaction)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reliminary results:</a:t>
            </a:r>
          </a:p>
          <a:p>
            <a:r>
              <a:rPr lang="en-US" dirty="0" smtClean="0"/>
              <a:t>- Highly interconnected network of TFs regulating genes with altered expression in NUP98 translocations, possible protein interactions ex: WT1 and Nup98 fusions interact with CBP.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3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1" y="274638"/>
            <a:ext cx="8607778" cy="126347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AIM 1: Constructing the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interactome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of Nup98 fusion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oncoproteins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- Determining protein interaction networks for Nup98 fusions</a:t>
            </a:r>
            <a:b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Affinity purification and protein identification (mass spectrometry)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978" t="3444" r="1818" b="72379"/>
          <a:stretch/>
        </p:blipFill>
        <p:spPr>
          <a:xfrm>
            <a:off x="268111" y="2034077"/>
            <a:ext cx="4200757" cy="276785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997" t="38249" b="14647"/>
          <a:stretch/>
        </p:blipFill>
        <p:spPr>
          <a:xfrm>
            <a:off x="4614334" y="2034077"/>
            <a:ext cx="4261555" cy="45201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5722" y="2088440"/>
            <a:ext cx="35277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23177" y="2034077"/>
            <a:ext cx="35277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667" y="4938886"/>
            <a:ext cx="4257201" cy="1615353"/>
            <a:chOff x="211667" y="4727225"/>
            <a:chExt cx="4257201" cy="14319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50997" t="89251" b="3"/>
            <a:stretch/>
          </p:blipFill>
          <p:spPr>
            <a:xfrm>
              <a:off x="211667" y="4910664"/>
              <a:ext cx="4198809" cy="101600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/>
            <p:cNvSpPr/>
            <p:nvPr/>
          </p:nvSpPr>
          <p:spPr>
            <a:xfrm>
              <a:off x="268111" y="4727225"/>
              <a:ext cx="4200757" cy="143190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611" y="4783669"/>
              <a:ext cx="35277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57463" y="6554239"/>
            <a:ext cx="221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Hubner</a:t>
            </a:r>
            <a:r>
              <a:rPr lang="en-US" sz="1200" dirty="0" smtClean="0"/>
              <a:t> NC et al, J Cell Biol. 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679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467" t="37740" b="26887"/>
          <a:stretch/>
        </p:blipFill>
        <p:spPr>
          <a:xfrm>
            <a:off x="5606027" y="4148667"/>
            <a:ext cx="3354529" cy="24857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909" t="1928" r="1566" b="55386"/>
          <a:stretch/>
        </p:blipFill>
        <p:spPr>
          <a:xfrm>
            <a:off x="529772" y="3107829"/>
            <a:ext cx="4705451" cy="3526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7740" r="50227" b="26887"/>
          <a:stretch/>
        </p:blipFill>
        <p:spPr>
          <a:xfrm rot="5400000">
            <a:off x="6165370" y="930352"/>
            <a:ext cx="3161090" cy="24292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9326" y="161751"/>
            <a:ext cx="644111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analysis: Network theory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Compare protein list to protein interaction databases.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Design protein interaction networks.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Identify network hubs and clusters (protein complexes).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Map cellular localization, biological processes and pathways in the network.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Compare groups of networks and extract: differential disease networks (perturbed and novel interactions), common processes affected in groups of networks, etc..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46238" y="6581001"/>
            <a:ext cx="264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Gehlenborg</a:t>
            </a:r>
            <a:r>
              <a:rPr lang="en-US" sz="1200" dirty="0" smtClean="0"/>
              <a:t> N et al, Nat Methods, 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765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162602"/>
            <a:ext cx="7772400" cy="1362075"/>
          </a:xfrm>
        </p:spPr>
        <p:txBody>
          <a:bodyPr/>
          <a:lstStyle/>
          <a:p>
            <a:r>
              <a:rPr lang="en-US" dirty="0" smtClean="0"/>
              <a:t>Background: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3918304"/>
            <a:ext cx="7772400" cy="1500187"/>
          </a:xfrm>
        </p:spPr>
        <p:txBody>
          <a:bodyPr/>
          <a:lstStyle/>
          <a:p>
            <a:r>
              <a:rPr lang="en-US" dirty="0" smtClean="0"/>
              <a:t>NUP98 translocations in hematological malignancies.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0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8111" y="274638"/>
            <a:ext cx="8607778" cy="12634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AIM 1: Constructing the </a:t>
            </a:r>
            <a:r>
              <a:rPr lang="en-US" sz="2400" dirty="0" err="1" smtClean="0"/>
              <a:t>interactome</a:t>
            </a:r>
            <a:r>
              <a:rPr lang="en-US" sz="2400" dirty="0" smtClean="0"/>
              <a:t> of Nup98 fusion </a:t>
            </a:r>
            <a:r>
              <a:rPr lang="en-US" sz="2400" dirty="0" err="1" smtClean="0"/>
              <a:t>oncoproteins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200" dirty="0" smtClean="0"/>
              <a:t>- Mapping genome-wide Nup98 fusion interaction with chromatin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68111" y="1806222"/>
            <a:ext cx="86077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Previously known interactions: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NUP98-HOXA9: KBTBD10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NUP98-KDM5A: HOXA6 to HOXA10 (H3K4me3, acetylated histones)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NUP98-NSD1: HOXA7 and HOXA9 (H3K36me3, acetylated histones)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Partner gene analysis: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Over 75% of partner genes can interact with DNA / chromatin.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Several involved in transcription and chromatin modification.</a:t>
            </a:r>
          </a:p>
          <a:p>
            <a:endParaRPr lang="en-US" dirty="0"/>
          </a:p>
          <a:p>
            <a:r>
              <a:rPr lang="en-US" dirty="0" smtClean="0"/>
              <a:t>Preliminary results:</a:t>
            </a:r>
          </a:p>
          <a:p>
            <a:r>
              <a:rPr lang="en-US" dirty="0" smtClean="0"/>
              <a:t>- Genes with altered expression have several regulatory elements in common, they might target the interaction of Nup98 fusions.</a:t>
            </a:r>
          </a:p>
        </p:txBody>
      </p:sp>
    </p:spTree>
    <p:extLst>
      <p:ext uri="{BB962C8B-B14F-4D97-AF65-F5344CB8AC3E}">
        <p14:creationId xmlns:p14="http://schemas.microsoft.com/office/powerpoint/2010/main" val="88330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68111" y="218194"/>
            <a:ext cx="8607778" cy="1263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>
                <a:solidFill>
                  <a:srgbClr val="7F7F7F"/>
                </a:solidFill>
              </a:rPr>
              <a:t>AIM 1: Constructing the </a:t>
            </a:r>
            <a:r>
              <a:rPr lang="en-US" sz="2200" dirty="0" err="1" smtClean="0">
                <a:solidFill>
                  <a:srgbClr val="7F7F7F"/>
                </a:solidFill>
              </a:rPr>
              <a:t>interactome</a:t>
            </a:r>
            <a:r>
              <a:rPr lang="en-US" sz="2200" dirty="0" smtClean="0">
                <a:solidFill>
                  <a:srgbClr val="7F7F7F"/>
                </a:solidFill>
              </a:rPr>
              <a:t> of Nup98 fusion </a:t>
            </a:r>
            <a:r>
              <a:rPr lang="en-US" sz="2200" dirty="0" err="1" smtClean="0">
                <a:solidFill>
                  <a:srgbClr val="7F7F7F"/>
                </a:solidFill>
              </a:rPr>
              <a:t>oncoproteins</a:t>
            </a:r>
            <a:r>
              <a:rPr lang="en-US" sz="2200" dirty="0" smtClean="0">
                <a:solidFill>
                  <a:srgbClr val="7F7F7F"/>
                </a:solidFill>
              </a:rPr>
              <a:t/>
            </a:r>
            <a:br>
              <a:rPr lang="en-US" sz="2200" dirty="0" smtClean="0">
                <a:solidFill>
                  <a:srgbClr val="7F7F7F"/>
                </a:solidFill>
              </a:rPr>
            </a:br>
            <a:r>
              <a:rPr lang="en-US" sz="2200" dirty="0" smtClean="0">
                <a:solidFill>
                  <a:srgbClr val="7F7F7F"/>
                </a:solidFill>
              </a:rPr>
              <a:t>- Mapping genome-wide Nup98 fusion interaction with chromatin</a:t>
            </a:r>
          </a:p>
          <a:p>
            <a:endParaRPr lang="en-US" sz="2200" dirty="0" smtClean="0"/>
          </a:p>
          <a:p>
            <a:r>
              <a:rPr lang="en-US" sz="2200" dirty="0" smtClean="0"/>
              <a:t>Chromatin immunoprecipitation and deep sequencing</a:t>
            </a:r>
            <a:endParaRPr lang="en-US" sz="2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47371" r="51347"/>
          <a:stretch/>
        </p:blipFill>
        <p:spPr>
          <a:xfrm>
            <a:off x="4849494" y="1608666"/>
            <a:ext cx="3476066" cy="504763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r="51347" b="52629"/>
          <a:stretch/>
        </p:blipFill>
        <p:spPr>
          <a:xfrm>
            <a:off x="823132" y="1608666"/>
            <a:ext cx="3861885" cy="504763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6514483" y="6616579"/>
            <a:ext cx="1928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Rhee HS, Pugh BF </a:t>
            </a:r>
            <a:r>
              <a:rPr lang="en-US" sz="1200" dirty="0" smtClean="0"/>
              <a:t>Cell, 2011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438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9138" y="5394112"/>
            <a:ext cx="2067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Park PJ, Nat. Rev. Genet. 2009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304947" y="168112"/>
            <a:ext cx="1772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Result </a:t>
            </a:r>
            <a:r>
              <a:rPr lang="en-US" sz="2000" dirty="0" smtClean="0"/>
              <a:t>analysis: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7" y="677335"/>
            <a:ext cx="5851405" cy="474133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842"/>
          <a:stretch/>
        </p:blipFill>
        <p:spPr>
          <a:xfrm>
            <a:off x="6237316" y="79446"/>
            <a:ext cx="2624462" cy="6697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04947" y="5898057"/>
            <a:ext cx="5851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Integrate results with protein interaction network, perform similar analysis.</a:t>
            </a:r>
          </a:p>
        </p:txBody>
      </p:sp>
    </p:spTree>
    <p:extLst>
      <p:ext uri="{BB962C8B-B14F-4D97-AF65-F5344CB8AC3E}">
        <p14:creationId xmlns:p14="http://schemas.microsoft.com/office/powerpoint/2010/main" val="349301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8111" y="274639"/>
            <a:ext cx="8607778" cy="10235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AIM 2: Effects of NUP98 translocations in the transcriptome of HSCs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68111" y="1749778"/>
            <a:ext cx="86077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Previously published microarray results: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Common themes: groups of differentially expressed genes.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Several fusions not evaluated.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Few comparisons of different fusions.</a:t>
            </a:r>
          </a:p>
          <a:p>
            <a:endParaRPr lang="en-US" dirty="0" smtClean="0"/>
          </a:p>
          <a:p>
            <a:r>
              <a:rPr lang="en-US" dirty="0" smtClean="0"/>
              <a:t>Partner gene analysis: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Several fusion partners known to affect transcription or chromatin modifications, can lead to altered gene expression, splicing, post-transcriptional silencing, etc..</a:t>
            </a:r>
          </a:p>
          <a:p>
            <a:endParaRPr lang="en-US" dirty="0"/>
          </a:p>
          <a:p>
            <a:r>
              <a:rPr lang="en-US" dirty="0" smtClean="0"/>
              <a:t>Preliminary results:</a:t>
            </a:r>
          </a:p>
          <a:p>
            <a:r>
              <a:rPr lang="en-US" dirty="0" smtClean="0"/>
              <a:t>- Indicate similar groups of genes affected and possible regulatory networks altered.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0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1" y="232306"/>
            <a:ext cx="8607778" cy="1023584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AIM 2: Effects of NUP98 translocations in the transcriptome of HSCs</a:t>
            </a:r>
            <a:br>
              <a:rPr lang="en-US" sz="2400" dirty="0" smtClean="0">
                <a:solidFill>
                  <a:srgbClr val="7F7F7F"/>
                </a:solidFill>
              </a:rPr>
            </a:br>
            <a:r>
              <a:rPr lang="en-US" sz="2400" dirty="0" smtClean="0">
                <a:solidFill>
                  <a:srgbClr val="7F7F7F"/>
                </a:solidFill>
              </a:rPr>
              <a:t/>
            </a:r>
            <a:br>
              <a:rPr lang="en-US" sz="2400" dirty="0" smtClean="0">
                <a:solidFill>
                  <a:srgbClr val="7F7F7F"/>
                </a:solidFill>
              </a:rPr>
            </a:br>
            <a:r>
              <a:rPr lang="en-US" sz="2400" dirty="0" smtClean="0"/>
              <a:t>RNA purification and deep sequencing.</a:t>
            </a:r>
            <a:endParaRPr lang="en-US" sz="2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55718" b="61825"/>
          <a:stretch/>
        </p:blipFill>
        <p:spPr>
          <a:xfrm>
            <a:off x="424063" y="2102554"/>
            <a:ext cx="2711124" cy="317500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40616" r="52486" b="18060"/>
          <a:stretch/>
        </p:blipFill>
        <p:spPr>
          <a:xfrm>
            <a:off x="3365408" y="2102555"/>
            <a:ext cx="2687282" cy="31750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365408" y="5268791"/>
            <a:ext cx="2653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Martin JA, Wang Z. </a:t>
            </a:r>
            <a:r>
              <a:rPr lang="en-US" sz="1200" dirty="0" smtClean="0"/>
              <a:t>Nat Rev Genet 2011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9382" t="49180" r="5620" b="3360"/>
          <a:stretch/>
        </p:blipFill>
        <p:spPr>
          <a:xfrm>
            <a:off x="6279446" y="2102555"/>
            <a:ext cx="2596443" cy="372023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8438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861" b="78702"/>
          <a:stretch/>
        </p:blipFill>
        <p:spPr>
          <a:xfrm>
            <a:off x="287711" y="1086557"/>
            <a:ext cx="8580966" cy="162277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7848" r="38941" b="32304"/>
          <a:stretch/>
        </p:blipFill>
        <p:spPr>
          <a:xfrm>
            <a:off x="287711" y="2930101"/>
            <a:ext cx="5239455" cy="3708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68111" y="2652891"/>
            <a:ext cx="2377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Garder</a:t>
            </a:r>
            <a:r>
              <a:rPr lang="en-US" sz="1200" dirty="0" smtClean="0"/>
              <a:t> M et al, Nat. Methods 2011 </a:t>
            </a:r>
            <a:endParaRPr lang="en-US" sz="12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111" y="77085"/>
            <a:ext cx="8607778" cy="10235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Gene expression level and isoform abundance analysis examples:</a:t>
            </a:r>
            <a:endParaRPr 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5826954" y="3311098"/>
            <a:ext cx="304893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Transcriptome results can be added to the genomic maps from AIM 1.2 and to the PPI network from AIM 1.1.</a:t>
            </a:r>
          </a:p>
          <a:p>
            <a:endParaRPr lang="en-US" dirty="0" smtClean="0"/>
          </a:p>
          <a:p>
            <a:r>
              <a:rPr lang="en-US" dirty="0" smtClean="0"/>
              <a:t>New pattern search analysis, biological process enrichment, altered pathways mapping reveal causes of disease phenotype.</a:t>
            </a:r>
          </a:p>
        </p:txBody>
      </p:sp>
    </p:spTree>
    <p:extLst>
      <p:ext uri="{BB962C8B-B14F-4D97-AF65-F5344CB8AC3E}">
        <p14:creationId xmlns:p14="http://schemas.microsoft.com/office/powerpoint/2010/main" val="349301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162602"/>
            <a:ext cx="7772400" cy="1362075"/>
          </a:xfrm>
        </p:spPr>
        <p:txBody>
          <a:bodyPr/>
          <a:lstStyle/>
          <a:p>
            <a:r>
              <a:rPr lang="en-US" dirty="0" smtClean="0"/>
              <a:t>Integrating results: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3918304"/>
            <a:ext cx="7772400" cy="1500187"/>
          </a:xfrm>
        </p:spPr>
        <p:txBody>
          <a:bodyPr/>
          <a:lstStyle/>
          <a:p>
            <a:r>
              <a:rPr lang="en-US" dirty="0" smtClean="0"/>
              <a:t>Merging results from AIM 1, AIM 2 and published data.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8111" y="204084"/>
            <a:ext cx="8607778" cy="10235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Mapping a regulatory network of gene expression.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182222"/>
            <a:ext cx="7154333" cy="55062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 rot="16200000">
            <a:off x="7075162" y="5319891"/>
            <a:ext cx="24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Cheng C et al, </a:t>
            </a:r>
            <a:r>
              <a:rPr lang="en-US" sz="1200" dirty="0" err="1" smtClean="0"/>
              <a:t>PLoS</a:t>
            </a:r>
            <a:r>
              <a:rPr lang="en-US" sz="1200" dirty="0" smtClean="0"/>
              <a:t> Comp. Biol. 2011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56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78" y="84666"/>
            <a:ext cx="7022200" cy="668864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 rot="16200000">
            <a:off x="6327499" y="4769555"/>
            <a:ext cx="3839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Edelman </a:t>
            </a:r>
            <a:r>
              <a:rPr lang="en-US" sz="1200" dirty="0" smtClean="0"/>
              <a:t>LB et al, </a:t>
            </a:r>
            <a:r>
              <a:rPr lang="en-US" sz="1200" dirty="0"/>
              <a:t>Wiley </a:t>
            </a:r>
            <a:r>
              <a:rPr lang="en-US" sz="1200" dirty="0" err="1"/>
              <a:t>Interdiscip</a:t>
            </a:r>
            <a:r>
              <a:rPr lang="en-US" sz="1200" dirty="0"/>
              <a:t> Rev </a:t>
            </a:r>
            <a:r>
              <a:rPr lang="en-US" sz="1200" dirty="0" err="1"/>
              <a:t>Syst</a:t>
            </a:r>
            <a:r>
              <a:rPr lang="en-US" sz="1200" dirty="0"/>
              <a:t> </a:t>
            </a:r>
            <a:r>
              <a:rPr lang="en-US" sz="1200" dirty="0" err="1"/>
              <a:t>Biol</a:t>
            </a:r>
            <a:r>
              <a:rPr lang="en-US" sz="1200" dirty="0"/>
              <a:t> </a:t>
            </a:r>
            <a:r>
              <a:rPr lang="en-US" sz="1200" dirty="0" smtClean="0"/>
              <a:t>Med, 2011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992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8111" y="189973"/>
            <a:ext cx="8607778" cy="10235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Pathway integration of disease networks: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96" t="49346" b="1"/>
          <a:stretch/>
        </p:blipFill>
        <p:spPr>
          <a:xfrm>
            <a:off x="366890" y="1467556"/>
            <a:ext cx="8410222" cy="49446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26256" y="6581001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TCGA research group, Nature, 2011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455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0248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Leukemia is a severe hematological </a:t>
            </a:r>
            <a:r>
              <a:rPr lang="en-US" sz="2400" dirty="0"/>
              <a:t>malignancy, </a:t>
            </a:r>
            <a:r>
              <a:rPr lang="en-US" sz="2400" dirty="0" smtClean="0"/>
              <a:t>it originates </a:t>
            </a:r>
            <a:r>
              <a:rPr lang="en-US" sz="2400" dirty="0"/>
              <a:t>in hematopoietic stem cells </a:t>
            </a:r>
            <a:r>
              <a:rPr lang="en-US" sz="2400" dirty="0" smtClean="0"/>
              <a:t>that accumulate mutations.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2082" y="1292850"/>
            <a:ext cx="4134672" cy="2031325"/>
            <a:chOff x="1021560" y="1405446"/>
            <a:chExt cx="4679851" cy="2052403"/>
          </a:xfrm>
        </p:grpSpPr>
        <p:sp>
          <p:nvSpPr>
            <p:cNvPr id="6" name="TextBox 5"/>
            <p:cNvSpPr txBox="1"/>
            <p:nvPr/>
          </p:nvSpPr>
          <p:spPr>
            <a:xfrm>
              <a:off x="2283947" y="1596950"/>
              <a:ext cx="1474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Lymphocytic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50968" y="1596950"/>
              <a:ext cx="1498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Myelogenous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2054" y="2294011"/>
              <a:ext cx="76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Acute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0586" y="2943110"/>
              <a:ext cx="980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Chronic</a:t>
              </a:r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021560" y="2167500"/>
              <a:ext cx="4679851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21560" y="2830856"/>
              <a:ext cx="4679851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39755" y="1405446"/>
              <a:ext cx="0" cy="205240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893521" y="1405446"/>
              <a:ext cx="0" cy="205240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58973" y="2294011"/>
              <a:ext cx="737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AML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78691" y="2294011"/>
              <a:ext cx="66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58973" y="2956915"/>
              <a:ext cx="725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ML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78691" y="2956915"/>
              <a:ext cx="653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LL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90619" y="1292850"/>
            <a:ext cx="4021441" cy="203132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Canadian cancer society 2011: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5000 new cases;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2500 deaths.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Most common cancer in youth (26%);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Malignancy with highest mortality;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AML: most severe (67% survival).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66954" y="6581001"/>
            <a:ext cx="243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NIH </a:t>
            </a:r>
            <a:r>
              <a:rPr lang="en-US" sz="1200" dirty="0"/>
              <a:t>s</a:t>
            </a:r>
            <a:r>
              <a:rPr lang="en-US" sz="1200" dirty="0" smtClean="0"/>
              <a:t>tem cell information website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53860" y="1292850"/>
            <a:ext cx="4162894" cy="203132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4941" y="3511553"/>
            <a:ext cx="4357070" cy="3041836"/>
            <a:chOff x="159684" y="1814981"/>
            <a:chExt cx="5174315" cy="397057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/>
            <a:srcRect l="4917" t="6042" r="6543" b="4980"/>
            <a:stretch/>
          </p:blipFill>
          <p:spPr>
            <a:xfrm>
              <a:off x="230240" y="1890889"/>
              <a:ext cx="4998791" cy="376946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159684" y="1814981"/>
              <a:ext cx="5174315" cy="3970575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83442" y="3517929"/>
            <a:ext cx="2588114" cy="3198960"/>
            <a:chOff x="5550863" y="1495778"/>
            <a:chExt cx="3394691" cy="486385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/>
            <a:srcRect l="45749" t="17588" r="8403" b="5207"/>
            <a:stretch/>
          </p:blipFill>
          <p:spPr>
            <a:xfrm>
              <a:off x="5663751" y="3832195"/>
              <a:ext cx="3188924" cy="244016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l="5210" t="16260" r="58228" b="13851"/>
            <a:stretch/>
          </p:blipFill>
          <p:spPr>
            <a:xfrm>
              <a:off x="5977976" y="1611471"/>
              <a:ext cx="2543076" cy="2208918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5550863" y="1495778"/>
              <a:ext cx="3394691" cy="4863857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093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4" y="1122397"/>
            <a:ext cx="8128410" cy="560860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8111" y="189973"/>
            <a:ext cx="8607778" cy="10235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Linking to drug target networks: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545606" y="5419643"/>
            <a:ext cx="2345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Muhammed</a:t>
            </a:r>
            <a:r>
              <a:rPr lang="en-US" sz="1200" dirty="0"/>
              <a:t> </a:t>
            </a:r>
            <a:r>
              <a:rPr lang="en-US" sz="1200" dirty="0" smtClean="0"/>
              <a:t>AY, Nat Biotech,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99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8111" y="189973"/>
            <a:ext cx="8607778" cy="10235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Future perspectives: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68111" y="1552222"/>
            <a:ext cx="8607778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Important goal of high-throughput integrative approach: generation of novel, testable hypotheses from data interpretation.</a:t>
            </a:r>
          </a:p>
          <a:p>
            <a:endParaRPr lang="en-US" dirty="0"/>
          </a:p>
          <a:p>
            <a:r>
              <a:rPr lang="en-US" dirty="0" smtClean="0"/>
              <a:t>Identify groups of fusions with similar mechanisms: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Identify similar drug targets or prognostic / diagnostic markers;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Test transgenic mice or time-course of </a:t>
            </a:r>
            <a:r>
              <a:rPr lang="en-US" dirty="0" err="1" smtClean="0"/>
              <a:t>leukemogenesis</a:t>
            </a:r>
            <a:r>
              <a:rPr lang="en-US" dirty="0" smtClean="0"/>
              <a:t> for validation of models.</a:t>
            </a:r>
          </a:p>
          <a:p>
            <a:endParaRPr lang="en-US" dirty="0"/>
          </a:p>
          <a:p>
            <a:r>
              <a:rPr lang="en-US" dirty="0" smtClean="0"/>
              <a:t>Determine common main affected pathways: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Multi-drug targeted therapy.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Targeted knock-down to refine pathway wiring.</a:t>
            </a:r>
          </a:p>
          <a:p>
            <a:endParaRPr lang="en-US" dirty="0"/>
          </a:p>
          <a:p>
            <a:r>
              <a:rPr lang="en-US" dirty="0" smtClean="0"/>
              <a:t>Disease specific network: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Disease modeling: pre-leukemic, chronic, acute leukemia;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Drug response modeling.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9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09" y="2787583"/>
            <a:ext cx="3429000" cy="1143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937"/>
          <a:stretch/>
        </p:blipFill>
        <p:spPr>
          <a:xfrm>
            <a:off x="3908777" y="3359083"/>
            <a:ext cx="5254976" cy="3498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0031"/>
          <a:stretch/>
        </p:blipFill>
        <p:spPr>
          <a:xfrm>
            <a:off x="3838222" y="0"/>
            <a:ext cx="5246511" cy="34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9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8111" y="274638"/>
            <a:ext cx="8607778" cy="12634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AIM 1: Constructing the </a:t>
            </a:r>
            <a:r>
              <a:rPr lang="en-US" sz="2400" dirty="0" err="1" smtClean="0"/>
              <a:t>interactome</a:t>
            </a:r>
            <a:r>
              <a:rPr lang="en-US" sz="2400" dirty="0" smtClean="0"/>
              <a:t> of Nup98 fusion </a:t>
            </a:r>
            <a:r>
              <a:rPr lang="en-US" sz="2400" dirty="0" err="1" smtClean="0"/>
              <a:t>oncoproteins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200" dirty="0" smtClean="0"/>
              <a:t>- Determining protein interaction networks for Nup98 fusions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68111" y="1975554"/>
            <a:ext cx="86077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Caveats of this method: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Identifying appropriate tag / antibody for purification.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Optimizing affinity purification conditions: preserve weak interactions vs. reduce sample complexity.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Separating specific from background interactions.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High mass, high abundance proteins might mask low mass, low abundance ones. </a:t>
            </a:r>
          </a:p>
          <a:p>
            <a:endParaRPr lang="en-US" dirty="0"/>
          </a:p>
          <a:p>
            <a:r>
              <a:rPr lang="en-US" dirty="0" smtClean="0"/>
              <a:t>Alternatives: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Tandem affinity purification,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Cross-linking of samples and stringent purification conditions,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Isotope-based quantification of proteins,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Resolve sample by gel electrophoresis (2D-PAGE, SDS-PAGE).</a:t>
            </a:r>
          </a:p>
        </p:txBody>
      </p:sp>
    </p:spTree>
    <p:extLst>
      <p:ext uri="{BB962C8B-B14F-4D97-AF65-F5344CB8AC3E}">
        <p14:creationId xmlns:p14="http://schemas.microsoft.com/office/powerpoint/2010/main" val="240301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8111" y="274638"/>
            <a:ext cx="8607778" cy="12634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AIM 1: Constructing the </a:t>
            </a:r>
            <a:r>
              <a:rPr lang="en-US" sz="2400" dirty="0" err="1" smtClean="0"/>
              <a:t>interactome</a:t>
            </a:r>
            <a:r>
              <a:rPr lang="en-US" sz="2400" dirty="0" smtClean="0"/>
              <a:t> of Nup98 fusion </a:t>
            </a:r>
            <a:r>
              <a:rPr lang="en-US" sz="2400" dirty="0" err="1" smtClean="0"/>
              <a:t>oncoproteins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200" dirty="0" smtClean="0"/>
              <a:t>- Mapping genome-wide Nup98 fusion interaction with chromatin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268111" y="1806222"/>
            <a:ext cx="86077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Caveats of this method: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Requires optimum antibody.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Cross-linking agent and time optimization required.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Background interactions.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Deep sequencing caveats: coverage, short-reads, base composition, alignment.  </a:t>
            </a:r>
          </a:p>
          <a:p>
            <a:endParaRPr lang="en-US" dirty="0"/>
          </a:p>
          <a:p>
            <a:r>
              <a:rPr lang="en-US" dirty="0" smtClean="0"/>
              <a:t>Alternatives: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ChIP-exo</a:t>
            </a:r>
            <a:r>
              <a:rPr lang="en-US" dirty="0" smtClean="0"/>
              <a:t> decreases background.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of ideal sequencing conditions and multi-step controls.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Correct for biases in data analysis step.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DamID</a:t>
            </a:r>
            <a:r>
              <a:rPr lang="en-US" dirty="0"/>
              <a:t> (DNA adenine </a:t>
            </a:r>
            <a:r>
              <a:rPr lang="en-US" dirty="0" err="1"/>
              <a:t>methyltransferase</a:t>
            </a:r>
            <a:r>
              <a:rPr lang="en-US" dirty="0"/>
              <a:t> identification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3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111" y="1806222"/>
            <a:ext cx="86077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Caveats of this method:</a:t>
            </a:r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US" dirty="0" smtClean="0"/>
              <a:t>ias in RNA purification and library preparation.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Sequencing bias (GC rich sequences), base change by random primers.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Appropriate depth of sequencing for quantification.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Proper transcript alignment (</a:t>
            </a:r>
            <a:r>
              <a:rPr lang="en-US" dirty="0" err="1" smtClean="0"/>
              <a:t>pseudogenes</a:t>
            </a:r>
            <a:r>
              <a:rPr lang="en-US" dirty="0" smtClean="0"/>
              <a:t>, repetitive sequences). </a:t>
            </a:r>
          </a:p>
          <a:p>
            <a:endParaRPr lang="en-US" dirty="0" smtClean="0"/>
          </a:p>
          <a:p>
            <a:r>
              <a:rPr lang="en-US" dirty="0" smtClean="0"/>
              <a:t>Alternatives: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Minimize DNA fragment amplification prior to library construction.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of ideal sequencing conditions and multi-step controls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Verify sequence coverage before analysis.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Correct for biases in data analysis step.</a:t>
            </a:r>
          </a:p>
          <a:p>
            <a:endParaRPr lang="en-US" dirty="0"/>
          </a:p>
          <a:p>
            <a:r>
              <a:rPr lang="en-US" dirty="0" smtClean="0"/>
              <a:t>Expected results and analysis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8111" y="204084"/>
            <a:ext cx="8607778" cy="10235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AIM 2: Effects of NUP98 translocations in the transcriptome of HSCs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61224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Lentivirus</a:t>
            </a:r>
            <a:r>
              <a:rPr lang="en-US" dirty="0" smtClean="0"/>
              <a:t> promoters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33" r="333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6691091" y="6098611"/>
            <a:ext cx="1995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2011 System Biosciences, </a:t>
            </a:r>
            <a:r>
              <a:rPr lang="en-US" sz="1200" dirty="0" err="1"/>
              <a:t>Inc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7237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194"/>
            <a:ext cx="8229600" cy="10235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Affinity purification mass spec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0" y="1295275"/>
            <a:ext cx="8404578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PBS : Salt prevents non-specific protein </a:t>
            </a:r>
            <a:r>
              <a:rPr lang="en-US" dirty="0" smtClean="0"/>
              <a:t>aggregation</a:t>
            </a:r>
          </a:p>
          <a:p>
            <a:endParaRPr lang="en-US" dirty="0"/>
          </a:p>
          <a:p>
            <a:r>
              <a:rPr lang="en-US" dirty="0" err="1"/>
              <a:t>Tris-</a:t>
            </a:r>
            <a:r>
              <a:rPr lang="en-US" dirty="0" err="1" smtClean="0"/>
              <a:t>HCl</a:t>
            </a:r>
            <a:r>
              <a:rPr lang="en-US" dirty="0" smtClean="0"/>
              <a:t>, </a:t>
            </a:r>
            <a:r>
              <a:rPr lang="en-US" dirty="0" err="1" smtClean="0"/>
              <a:t>NaCl</a:t>
            </a:r>
            <a:r>
              <a:rPr lang="en-US" dirty="0" smtClean="0"/>
              <a:t> </a:t>
            </a:r>
            <a:r>
              <a:rPr lang="en-US" dirty="0"/>
              <a:t>: Buffering agent prevents protein denaturation</a:t>
            </a:r>
          </a:p>
          <a:p>
            <a:endParaRPr lang="en-US" dirty="0"/>
          </a:p>
          <a:p>
            <a:r>
              <a:rPr lang="en-US" dirty="0"/>
              <a:t>1% </a:t>
            </a:r>
            <a:r>
              <a:rPr lang="en-US" dirty="0" smtClean="0"/>
              <a:t>NP</a:t>
            </a:r>
            <a:r>
              <a:rPr lang="en-US" dirty="0"/>
              <a:t>-</a:t>
            </a:r>
            <a:r>
              <a:rPr lang="en-US" dirty="0" smtClean="0"/>
              <a:t>40, </a:t>
            </a:r>
            <a:r>
              <a:rPr lang="en-US" dirty="0" err="1"/>
              <a:t>Igepal</a:t>
            </a:r>
            <a:r>
              <a:rPr lang="en-US" dirty="0"/>
              <a:t> CA-</a:t>
            </a:r>
            <a:r>
              <a:rPr lang="en-US" dirty="0" smtClean="0"/>
              <a:t>630, Triton X-100: </a:t>
            </a:r>
            <a:r>
              <a:rPr lang="en-US" dirty="0"/>
              <a:t>Non-ionic detergent to extract proteins, form lipid micelles</a:t>
            </a:r>
          </a:p>
          <a:p>
            <a:endParaRPr lang="en-US" dirty="0" smtClean="0"/>
          </a:p>
          <a:p>
            <a:r>
              <a:rPr lang="en-US" dirty="0" smtClean="0"/>
              <a:t>0.5</a:t>
            </a:r>
            <a:r>
              <a:rPr lang="en-US" dirty="0"/>
              <a:t>% sodium </a:t>
            </a:r>
            <a:r>
              <a:rPr lang="en-US" dirty="0" err="1" smtClean="0"/>
              <a:t>deoxycholate</a:t>
            </a:r>
            <a:r>
              <a:rPr lang="en-US" dirty="0" smtClean="0"/>
              <a:t>, 0.1% SDS: </a:t>
            </a:r>
            <a:r>
              <a:rPr lang="en-US" dirty="0"/>
              <a:t>Ionic detergent to extract membrane protein and isolate lipids</a:t>
            </a:r>
          </a:p>
          <a:p>
            <a:endParaRPr lang="en-US" dirty="0" smtClean="0"/>
          </a:p>
          <a:p>
            <a:r>
              <a:rPr lang="en-US" dirty="0" smtClean="0"/>
              <a:t>PMSF, EGTA, cocktail: </a:t>
            </a:r>
            <a:r>
              <a:rPr lang="en-US" dirty="0"/>
              <a:t>Protease Inhibitor, Prevents protein degradation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Na3VO4 </a:t>
            </a:r>
            <a:r>
              <a:rPr lang="en-US" dirty="0"/>
              <a:t>(Sodium </a:t>
            </a:r>
            <a:r>
              <a:rPr lang="en-US" dirty="0" err="1"/>
              <a:t>Orthovanadate</a:t>
            </a:r>
            <a:r>
              <a:rPr lang="en-US" dirty="0"/>
              <a:t>) : Tyrosine phosphatase Inhibitor; hydrostatic interference of active </a:t>
            </a:r>
            <a:r>
              <a:rPr lang="en-US" dirty="0" smtClean="0"/>
              <a:t>sites </a:t>
            </a:r>
            <a:r>
              <a:rPr lang="en-US" dirty="0"/>
              <a:t>of phosphatases</a:t>
            </a:r>
          </a:p>
          <a:p>
            <a:r>
              <a:rPr lang="en-US" dirty="0" err="1"/>
              <a:t>NaF</a:t>
            </a:r>
            <a:r>
              <a:rPr lang="en-US" dirty="0"/>
              <a:t> (Sodium Fluoride) : Serine/Threonine phosphatase Inhibitor; hydrostatic interference of active </a:t>
            </a:r>
            <a:r>
              <a:rPr lang="en-US" dirty="0" smtClean="0"/>
              <a:t>sites </a:t>
            </a:r>
            <a:r>
              <a:rPr lang="en-US" dirty="0"/>
              <a:t>of </a:t>
            </a:r>
            <a:r>
              <a:rPr lang="en-US" dirty="0" smtClean="0"/>
              <a:t>phosphatases</a:t>
            </a:r>
          </a:p>
          <a:p>
            <a:endParaRPr lang="en-US" dirty="0" smtClean="0"/>
          </a:p>
          <a:p>
            <a:r>
              <a:rPr lang="en-US" dirty="0" smtClean="0"/>
              <a:t>EDTA: DNAse inhibitor, prevents phosphorylation </a:t>
            </a:r>
            <a:r>
              <a:rPr lang="en-US" dirty="0"/>
              <a:t>i</a:t>
            </a:r>
            <a:r>
              <a:rPr lang="en-US" dirty="0" smtClean="0"/>
              <a:t>n the lysate.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6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229" y="-162806"/>
            <a:ext cx="6892462" cy="1143000"/>
          </a:xfrm>
        </p:spPr>
        <p:txBody>
          <a:bodyPr/>
          <a:lstStyle/>
          <a:p>
            <a:r>
              <a:rPr lang="en-US" dirty="0" smtClean="0"/>
              <a:t>RP HPLC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199142"/>
            <a:ext cx="9144000" cy="4457941"/>
            <a:chOff x="0" y="1130468"/>
            <a:chExt cx="9144000" cy="44579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38300"/>
              <a:ext cx="9144000" cy="356616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3031446"/>
              <a:ext cx="111643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Solvent reservoirs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1130468"/>
              <a:ext cx="10182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Solvent</a:t>
              </a:r>
            </a:p>
            <a:p>
              <a:r>
                <a:rPr lang="en-US" dirty="0" smtClean="0"/>
                <a:t>degasser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794338" y="1130468"/>
              <a:ext cx="10090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Gradient</a:t>
              </a:r>
            </a:p>
            <a:p>
              <a:r>
                <a:rPr lang="en-US" dirty="0" smtClean="0"/>
                <a:t>valve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92440" y="1399800"/>
              <a:ext cx="8178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Mixing </a:t>
              </a:r>
              <a:endParaRPr lang="en-US" dirty="0" smtClean="0"/>
            </a:p>
            <a:p>
              <a:r>
                <a:rPr lang="en-US" dirty="0" smtClean="0"/>
                <a:t>vessel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90052" y="3112112"/>
              <a:ext cx="12650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Switching valve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40514" y="4942078"/>
              <a:ext cx="11215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njection </a:t>
              </a:r>
            </a:p>
            <a:p>
              <a:r>
                <a:rPr lang="en-US" dirty="0" smtClean="0"/>
                <a:t>loop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41144" y="4415558"/>
              <a:ext cx="12691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Pre-column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68705" y="4738556"/>
              <a:ext cx="12065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Analytical column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40358" y="2662114"/>
              <a:ext cx="10108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Detector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90903" y="1453634"/>
              <a:ext cx="16958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Data acquisition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80789" y="4661245"/>
              <a:ext cx="18362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Waste </a:t>
              </a:r>
              <a:r>
                <a:rPr lang="en-US" dirty="0" smtClean="0"/>
                <a:t>or</a:t>
              </a:r>
            </a:p>
            <a:p>
              <a:r>
                <a:rPr lang="en-US" dirty="0" smtClean="0"/>
                <a:t> </a:t>
              </a:r>
              <a:r>
                <a:rPr lang="en-US" dirty="0"/>
                <a:t>fraction </a:t>
              </a:r>
              <a:r>
                <a:rPr lang="en-US" dirty="0" smtClean="0"/>
                <a:t>collector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68705" y="1822966"/>
              <a:ext cx="1492295" cy="1718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13433" y="3158446"/>
              <a:ext cx="16407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High-pressure pump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98778" y="4865876"/>
            <a:ext cx="89182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Columns: silica particles, particle (5uM) </a:t>
            </a:r>
            <a:r>
              <a:rPr lang="en-US" dirty="0"/>
              <a:t>and pore </a:t>
            </a:r>
            <a:r>
              <a:rPr lang="en-US" dirty="0" smtClean="0"/>
              <a:t>size (300A).</a:t>
            </a:r>
          </a:p>
          <a:p>
            <a:r>
              <a:rPr lang="en-US" dirty="0" smtClean="0"/>
              <a:t>Stationary phase: hydrophobic </a:t>
            </a:r>
            <a:r>
              <a:rPr lang="en-US" dirty="0"/>
              <a:t>alkyl </a:t>
            </a:r>
            <a:r>
              <a:rPr lang="en-US" dirty="0" smtClean="0"/>
              <a:t>chains, C4 (proteins), C18 (peptides).</a:t>
            </a:r>
          </a:p>
          <a:p>
            <a:r>
              <a:rPr lang="en-US" dirty="0" smtClean="0"/>
              <a:t>Solvents: A - aqueous (water), B – organic (acetonitrile). 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42136" y="3999251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9497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77" y="138997"/>
            <a:ext cx="7796389" cy="4232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2" y="138997"/>
            <a:ext cx="2187223" cy="1037695"/>
          </a:xfrm>
        </p:spPr>
        <p:txBody>
          <a:bodyPr/>
          <a:lstStyle/>
          <a:p>
            <a:r>
              <a:rPr lang="en-US" dirty="0" smtClean="0"/>
              <a:t>MS/MS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556" y="4263452"/>
            <a:ext cx="7323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High res: Ion Cyclotron (</a:t>
            </a:r>
            <a:r>
              <a:rPr lang="en-US" dirty="0"/>
              <a:t>FT-ICR-MS</a:t>
            </a:r>
            <a:r>
              <a:rPr lang="en-US" dirty="0" smtClean="0"/>
              <a:t>); Time </a:t>
            </a:r>
            <a:r>
              <a:rPr lang="en-US" dirty="0"/>
              <a:t>of </a:t>
            </a:r>
            <a:r>
              <a:rPr lang="en-US" dirty="0" smtClean="0"/>
              <a:t>Flight (</a:t>
            </a:r>
            <a:r>
              <a:rPr lang="en-US" dirty="0"/>
              <a:t>TOF</a:t>
            </a:r>
            <a:r>
              <a:rPr lang="en-US" dirty="0" smtClean="0"/>
              <a:t>); Magnetic Sector.</a:t>
            </a:r>
            <a:endParaRPr lang="en-US" dirty="0"/>
          </a:p>
          <a:p>
            <a:r>
              <a:rPr lang="en-US" dirty="0" smtClean="0"/>
              <a:t>Low res: </a:t>
            </a:r>
            <a:r>
              <a:rPr lang="en-US" dirty="0" err="1" smtClean="0"/>
              <a:t>Quadrupole</a:t>
            </a:r>
            <a:r>
              <a:rPr lang="en-US" dirty="0" smtClean="0"/>
              <a:t> </a:t>
            </a:r>
            <a:r>
              <a:rPr lang="en-US" dirty="0"/>
              <a:t>Ion </a:t>
            </a:r>
            <a:r>
              <a:rPr lang="en-US" dirty="0" smtClean="0"/>
              <a:t>Trap; </a:t>
            </a:r>
            <a:r>
              <a:rPr lang="en-US" dirty="0" err="1" smtClean="0"/>
              <a:t>Quadrupole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94224" y="3860751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67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0386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HSCs repair DNA double strand breaks through NHEJ, often causing chromosomal aberrations.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287" t="67237" r="2875" b="2969"/>
          <a:stretch/>
        </p:blipFill>
        <p:spPr>
          <a:xfrm>
            <a:off x="854843" y="2158520"/>
            <a:ext cx="3331722" cy="3051068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622" r="48885" b="68503"/>
          <a:stretch/>
        </p:blipFill>
        <p:spPr>
          <a:xfrm>
            <a:off x="4579452" y="2697810"/>
            <a:ext cx="3877161" cy="210882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809735" y="4806636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Mohrin</a:t>
            </a:r>
            <a:r>
              <a:rPr lang="en-US" sz="1200" dirty="0" smtClean="0"/>
              <a:t>, M et al, 2010, Cell Stem Cell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942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4223"/>
          </a:xfrm>
        </p:spPr>
        <p:txBody>
          <a:bodyPr/>
          <a:lstStyle/>
          <a:p>
            <a:r>
              <a:rPr lang="en-US" dirty="0" smtClean="0"/>
              <a:t>NGS – two main </a:t>
            </a:r>
            <a:r>
              <a:rPr lang="en-US" dirty="0" err="1" smtClean="0"/>
              <a:t>plataforms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21" y="1318861"/>
            <a:ext cx="8851980" cy="5386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2180" y="6437420"/>
            <a:ext cx="2377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Metzker</a:t>
            </a:r>
            <a:r>
              <a:rPr lang="en-US" sz="1200" dirty="0" smtClean="0"/>
              <a:t> ML, Nat Rev Genet, 2010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7066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6" y="138289"/>
            <a:ext cx="4739516" cy="6050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4157"/>
          <a:stretch/>
        </p:blipFill>
        <p:spPr>
          <a:xfrm>
            <a:off x="4942071" y="138289"/>
            <a:ext cx="4011429" cy="6296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3069" y="6434667"/>
            <a:ext cx="2377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Metzker</a:t>
            </a:r>
            <a:r>
              <a:rPr lang="en-US" sz="1200" dirty="0" smtClean="0"/>
              <a:t> ML, Nat Rev Genet, 2010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392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733"/>
            <a:ext cx="9115613" cy="4151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5445" y="303775"/>
            <a:ext cx="2186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ChIP-seq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7047844" y="5616223"/>
            <a:ext cx="2067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Park PJ, Nat. Rev. Genet. 2009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0217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798" y="274638"/>
            <a:ext cx="3432001" cy="115058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ChIP-seq</a:t>
            </a:r>
            <a:r>
              <a:rPr lang="en-US" dirty="0" smtClean="0"/>
              <a:t> alignment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5905"/>
          <a:stretch/>
        </p:blipFill>
        <p:spPr>
          <a:xfrm>
            <a:off x="0" y="136878"/>
            <a:ext cx="5254799" cy="3647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5463"/>
          <a:stretch/>
        </p:blipFill>
        <p:spPr>
          <a:xfrm>
            <a:off x="4233246" y="3414890"/>
            <a:ext cx="4910754" cy="3443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5477" y="6570557"/>
            <a:ext cx="2067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Park PJ, Nat. Rev. Genet. 2009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3743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6029"/>
          </a:xfrm>
        </p:spPr>
        <p:txBody>
          <a:bodyPr>
            <a:normAutofit/>
          </a:bodyPr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endParaRPr lang="en-US" dirty="0"/>
          </a:p>
        </p:txBody>
      </p:sp>
      <p:pic>
        <p:nvPicPr>
          <p:cNvPr id="4" name="Picture 98" descr="nrg2484-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" y="1470378"/>
            <a:ext cx="9101644" cy="376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3353" y="5235222"/>
            <a:ext cx="2326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Wang Z et al, Nat </a:t>
            </a:r>
            <a:r>
              <a:rPr lang="en-US" sz="1200" dirty="0"/>
              <a:t>R</a:t>
            </a:r>
            <a:r>
              <a:rPr lang="en-US" sz="1200" dirty="0" smtClean="0"/>
              <a:t>ev Genet, 2009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535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122" y="162441"/>
            <a:ext cx="8476189" cy="10386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NUP98 translocations occur in regions sensitive to DSB, fusion proteins always maintain the N-terminal domain of Nup98.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6" y="1364502"/>
            <a:ext cx="8718003" cy="96866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65" y="2455435"/>
            <a:ext cx="8718003" cy="2553145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221474" y="5160442"/>
            <a:ext cx="8712000" cy="1370609"/>
            <a:chOff x="1822243" y="5174253"/>
            <a:chExt cx="6424418" cy="1010718"/>
          </a:xfrm>
        </p:grpSpPr>
        <p:grpSp>
          <p:nvGrpSpPr>
            <p:cNvPr id="18" name="Group 17"/>
            <p:cNvGrpSpPr/>
            <p:nvPr/>
          </p:nvGrpSpPr>
          <p:grpSpPr>
            <a:xfrm>
              <a:off x="1822243" y="5174253"/>
              <a:ext cx="6424418" cy="1010718"/>
              <a:chOff x="1822243" y="5174253"/>
              <a:chExt cx="6424418" cy="101071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/>
              <a:srcRect b="66966"/>
              <a:stretch/>
            </p:blipFill>
            <p:spPr>
              <a:xfrm>
                <a:off x="1822243" y="5174253"/>
                <a:ext cx="6424418" cy="1010718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6185276" y="5542896"/>
                <a:ext cx="2020665" cy="6420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4900728" y="5977884"/>
              <a:ext cx="731658" cy="207087"/>
            </a:xfrm>
            <a:prstGeom prst="rect">
              <a:avLst/>
            </a:prstGeom>
            <a:noFill/>
            <a:ln w="28575" cmpd="sng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64381" y="6531051"/>
            <a:ext cx="165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Gough SM, Blood, 2011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0468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5122" y="162441"/>
            <a:ext cx="8476189" cy="10386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NUP98 translocations have similar effects in the cell.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45122" y="1313988"/>
            <a:ext cx="847619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NUP98 translocations expand the pool of self-renewing undifferentiated HSCs.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Nup98 fusions are dispersed through the nucleus.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Nup98 fusions affect the expression of a few groups of genes:</a:t>
            </a:r>
          </a:p>
          <a:p>
            <a:r>
              <a:rPr lang="en-US" dirty="0"/>
              <a:t>A) genes encoding HD proteins,</a:t>
            </a:r>
          </a:p>
          <a:p>
            <a:r>
              <a:rPr lang="en-US" dirty="0"/>
              <a:t>B) interferon-inducible genes,</a:t>
            </a:r>
          </a:p>
          <a:p>
            <a:r>
              <a:rPr lang="en-US" dirty="0"/>
              <a:t>C) genes involved in myeloid differentiation.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Fusion </a:t>
            </a:r>
            <a:r>
              <a:rPr lang="en-US" dirty="0"/>
              <a:t>partners fall into 3 main groups: </a:t>
            </a:r>
          </a:p>
          <a:p>
            <a:r>
              <a:rPr lang="en-US" dirty="0"/>
              <a:t>A) directly bind DNA and </a:t>
            </a:r>
            <a:r>
              <a:rPr lang="en-US" dirty="0" smtClean="0"/>
              <a:t>alter </a:t>
            </a:r>
            <a:r>
              <a:rPr lang="en-US" dirty="0"/>
              <a:t>gene transcription (HD transcription factors), </a:t>
            </a:r>
          </a:p>
          <a:p>
            <a:r>
              <a:rPr lang="en-US" dirty="0"/>
              <a:t>B) facilitate protein interaction with transcriptional co-factors (coiled-coil domains),</a:t>
            </a:r>
          </a:p>
          <a:p>
            <a:r>
              <a:rPr lang="en-US" dirty="0"/>
              <a:t>C) “writing” or “reading” </a:t>
            </a:r>
            <a:r>
              <a:rPr lang="en-US" dirty="0" smtClean="0"/>
              <a:t>chromatin </a:t>
            </a:r>
            <a:r>
              <a:rPr lang="en-US" dirty="0"/>
              <a:t>marks to alter gene </a:t>
            </a:r>
            <a:r>
              <a:rPr lang="en-US" dirty="0" smtClean="0"/>
              <a:t>transcription (PHD, SET domain).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* Results available for a limited number of NUP98 fusions.</a:t>
            </a:r>
          </a:p>
        </p:txBody>
      </p:sp>
    </p:spTree>
    <p:extLst>
      <p:ext uri="{BB962C8B-B14F-4D97-AF65-F5344CB8AC3E}">
        <p14:creationId xmlns:p14="http://schemas.microsoft.com/office/powerpoint/2010/main" val="19737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30" y="121023"/>
            <a:ext cx="8777131" cy="10386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Common characteristics of Nup98 fusions: recurring domains, </a:t>
            </a:r>
            <a:br>
              <a:rPr lang="en-US" sz="2400" dirty="0" smtClean="0"/>
            </a:br>
            <a:r>
              <a:rPr lang="en-US" sz="2400" dirty="0" smtClean="0"/>
              <a:t>DNA / chromatin interaction and transcriptional deregulation.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47161" y="1318794"/>
            <a:ext cx="8712000" cy="419986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505429" y="5593049"/>
            <a:ext cx="4446416" cy="1119796"/>
            <a:chOff x="838200" y="1578506"/>
            <a:chExt cx="5421313" cy="13653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87709"/>
            <a:stretch/>
          </p:blipFill>
          <p:spPr>
            <a:xfrm>
              <a:off x="838200" y="2592678"/>
              <a:ext cx="5421313" cy="35114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78515"/>
            <a:stretch/>
          </p:blipFill>
          <p:spPr>
            <a:xfrm>
              <a:off x="838200" y="1578506"/>
              <a:ext cx="5421313" cy="61380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28734" b="56285"/>
            <a:stretch/>
          </p:blipFill>
          <p:spPr>
            <a:xfrm>
              <a:off x="838200" y="2178506"/>
              <a:ext cx="5421313" cy="427978"/>
            </a:xfrm>
            <a:prstGeom prst="rect">
              <a:avLst/>
            </a:prstGeom>
          </p:spPr>
        </p:pic>
      </p:grpSp>
      <p:sp>
        <p:nvSpPr>
          <p:cNvPr id="14" name="Plus 13"/>
          <p:cNvSpPr/>
          <p:nvPr/>
        </p:nvSpPr>
        <p:spPr>
          <a:xfrm>
            <a:off x="3358441" y="1679222"/>
            <a:ext cx="155222" cy="155222"/>
          </a:xfrm>
          <a:prstGeom prst="mathPlus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3567285" y="1676401"/>
            <a:ext cx="155222" cy="155222"/>
          </a:xfrm>
          <a:prstGeom prst="mathPlus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4442167" y="1676401"/>
            <a:ext cx="155222" cy="155222"/>
          </a:xfrm>
          <a:prstGeom prst="mathPlus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5342450" y="1673580"/>
            <a:ext cx="155222" cy="155222"/>
          </a:xfrm>
          <a:prstGeom prst="mathPlus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us 17"/>
          <p:cNvSpPr/>
          <p:nvPr/>
        </p:nvSpPr>
        <p:spPr>
          <a:xfrm>
            <a:off x="5777070" y="1684870"/>
            <a:ext cx="155222" cy="155222"/>
          </a:xfrm>
          <a:prstGeom prst="mathPlus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6440287" y="1670759"/>
            <a:ext cx="155222" cy="155222"/>
          </a:xfrm>
          <a:prstGeom prst="mathPlus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6671705" y="1676401"/>
            <a:ext cx="155222" cy="155222"/>
          </a:xfrm>
          <a:prstGeom prst="mathPlus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6880549" y="1673580"/>
            <a:ext cx="155222" cy="155222"/>
          </a:xfrm>
          <a:prstGeom prst="mathPlus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t="4014" r="17026"/>
          <a:stretch/>
        </p:blipFill>
        <p:spPr>
          <a:xfrm>
            <a:off x="347351" y="1373038"/>
            <a:ext cx="8507605" cy="407089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53001" y="6609223"/>
            <a:ext cx="1772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Gough SM, Blood, 2011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9990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162602"/>
            <a:ext cx="7772400" cy="1362075"/>
          </a:xfrm>
        </p:spPr>
        <p:txBody>
          <a:bodyPr/>
          <a:lstStyle/>
          <a:p>
            <a:r>
              <a:rPr lang="en-US" dirty="0" smtClean="0"/>
              <a:t>Hypothesis formulation: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3918304"/>
            <a:ext cx="7772400" cy="1500187"/>
          </a:xfrm>
        </p:spPr>
        <p:txBody>
          <a:bodyPr/>
          <a:lstStyle/>
          <a:p>
            <a:r>
              <a:rPr lang="en-US" dirty="0" smtClean="0"/>
              <a:t>Nup98 fusions as rogue transcriptional regulators.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4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22" y="121024"/>
            <a:ext cx="8593667" cy="10360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Hypothesis formulation: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82222" y="1128894"/>
            <a:ext cx="8593667" cy="23565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BACKGROUND: </a:t>
            </a:r>
            <a:r>
              <a:rPr lang="en-US" b="1" u="sng" dirty="0" smtClean="0">
                <a:solidFill>
                  <a:schemeClr val="tx1"/>
                </a:solidFill>
              </a:rPr>
              <a:t>Very few well characterized fusions.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Similar to other leukemic fusions: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nuclear, DNA-binding, affecting epigenetics and transcription.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Similar genes with altered expression: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Genes encoding HD proteins, IFN response proteins, myeloid differentiation players.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Type II mutations: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Decreased differentiation, increased self-renewal.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222" y="5772833"/>
            <a:ext cx="859366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Nup98 fusions might function as rogue transcriptional </a:t>
            </a:r>
            <a:r>
              <a:rPr lang="en-US" dirty="0" smtClean="0"/>
              <a:t>regulators impairing </a:t>
            </a:r>
            <a:r>
              <a:rPr lang="en-US" dirty="0"/>
              <a:t>differentiation and increasing self-</a:t>
            </a:r>
            <a:r>
              <a:rPr lang="en-US" dirty="0" smtClean="0"/>
              <a:t>renewal in leukemic cells.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2222" y="3680182"/>
            <a:ext cx="8593667" cy="19078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PARTNER GENES ANALYSIS: </a:t>
            </a:r>
            <a:r>
              <a:rPr lang="en-US" b="1" u="sng" dirty="0" smtClean="0">
                <a:solidFill>
                  <a:schemeClr val="tx1"/>
                </a:solidFill>
              </a:rPr>
              <a:t>Similar characteristics may indicate similar mechanisms.</a:t>
            </a:r>
            <a:endParaRPr lang="en-US" b="1" u="sng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DNA/Chromatin interaction – especially AML translocations.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All fusions contain: </a:t>
            </a:r>
            <a:r>
              <a:rPr lang="en-US" dirty="0" err="1" smtClean="0">
                <a:solidFill>
                  <a:schemeClr val="tx1"/>
                </a:solidFill>
              </a:rPr>
              <a:t>homeodomain</a:t>
            </a:r>
            <a:r>
              <a:rPr lang="en-US" dirty="0" smtClean="0">
                <a:solidFill>
                  <a:schemeClr val="tx1"/>
                </a:solidFill>
              </a:rPr>
              <a:t>, PHD finger or coiled-coil domain.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Biological processes enrichment: transcriptional regulation, differentiation, proliferation.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998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5611</TotalTime>
  <Words>1959</Words>
  <Application>Microsoft Macintosh PowerPoint</Application>
  <PresentationFormat>On-screen Show (4:3)</PresentationFormat>
  <Paragraphs>301</Paragraphs>
  <Slides>44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Hematopoietic cancers and Nup98 fusions: determining common mechanisms of malignancy.</vt:lpstr>
      <vt:lpstr>Background:</vt:lpstr>
      <vt:lpstr>Leukemia is a severe hematological malignancy, it originates in hematopoietic stem cells that accumulate mutations.</vt:lpstr>
      <vt:lpstr>HSCs repair DNA double strand breaks through NHEJ, often causing chromosomal aberrations.</vt:lpstr>
      <vt:lpstr>NUP98 translocations occur in regions sensitive to DSB, fusion proteins always maintain the N-terminal domain of Nup98.</vt:lpstr>
      <vt:lpstr>Some NUP98 translocations have similar effects in the cell.</vt:lpstr>
      <vt:lpstr>Common characteristics of Nup98 fusions: recurring domains,  DNA / chromatin interaction and transcriptional deregulation.</vt:lpstr>
      <vt:lpstr>Hypothesis formulation:</vt:lpstr>
      <vt:lpstr>Hypothesis formulation:</vt:lpstr>
      <vt:lpstr>Preliminary results:</vt:lpstr>
      <vt:lpstr>Different Nup98 fusions can affect the expression of similar genes, regulated by a group of transcription factors in common.</vt:lpstr>
      <vt:lpstr>The transcription factors regulating genes with altered expression are highly interconnected and overlap with the network regulating growth arrest and differentiation in myeloid cells. </vt:lpstr>
      <vt:lpstr>Aims overview:</vt:lpstr>
      <vt:lpstr>PowerPoint Presentation</vt:lpstr>
      <vt:lpstr>Experimental model: human hematopoietic stem cells</vt:lpstr>
      <vt:lpstr>Experimental model: lentiviral transduction of constructs</vt:lpstr>
      <vt:lpstr>AIM 1: Constructing the interactome of Nup98 fusion oncoproteins  - Determining protein interaction networks for Nup98 fusions</vt:lpstr>
      <vt:lpstr>AIM 1: Constructing the interactome of Nup98 fusion oncoproteins - Determining protein interaction networks for Nup98 fusions  Affinity purification and protein identification (mass spectrometry)</vt:lpstr>
      <vt:lpstr>PowerPoint Presentation</vt:lpstr>
      <vt:lpstr>AIM 1: Constructing the interactome of Nup98 fusion oncoproteins  - Mapping genome-wide Nup98 fusion interaction with chromatin</vt:lpstr>
      <vt:lpstr>PowerPoint Presentation</vt:lpstr>
      <vt:lpstr>PowerPoint Presentation</vt:lpstr>
      <vt:lpstr>AIM 2: Effects of NUP98 translocations in the transcriptome of HSCs</vt:lpstr>
      <vt:lpstr>AIM 2: Effects of NUP98 translocations in the transcriptome of HSCs  RNA purification and deep sequencing.</vt:lpstr>
      <vt:lpstr>Gene expression level and isoform abundance analysis examples:</vt:lpstr>
      <vt:lpstr>Integrating results:</vt:lpstr>
      <vt:lpstr>Mapping a regulatory network of gene expression.</vt:lpstr>
      <vt:lpstr>PowerPoint Presentation</vt:lpstr>
      <vt:lpstr>Pathway integration of disease networks:</vt:lpstr>
      <vt:lpstr>Linking to drug target networks:</vt:lpstr>
      <vt:lpstr>Future perspectives:</vt:lpstr>
      <vt:lpstr>Thank you!</vt:lpstr>
      <vt:lpstr>AIM 1: Constructing the interactome of Nup98 fusion oncoproteins  - Determining protein interaction networks for Nup98 fusions</vt:lpstr>
      <vt:lpstr>AIM 1: Constructing the interactome of Nup98 fusion oncoproteins  - Mapping genome-wide Nup98 fusion interaction with chromatin</vt:lpstr>
      <vt:lpstr>AIM 2: Effects of NUP98 translocations in the transcriptome of HSCs</vt:lpstr>
      <vt:lpstr>Lentivirus promoters</vt:lpstr>
      <vt:lpstr>Affinity purification mass spec</vt:lpstr>
      <vt:lpstr>RP HPLC</vt:lpstr>
      <vt:lpstr>MS/MS</vt:lpstr>
      <vt:lpstr>NGS – two main plataforms</vt:lpstr>
      <vt:lpstr>PowerPoint Presentation</vt:lpstr>
      <vt:lpstr>PowerPoint Presentation</vt:lpstr>
      <vt:lpstr>ChIP-seq alignment</vt:lpstr>
      <vt:lpstr>RNA-seq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Hematopoietic cancers and Nup98 fusions: determining common mechanisms of malignancy.</dc:title>
  <dc:creator>Juliana Capitanio</dc:creator>
  <cp:lastModifiedBy>Juliana Capitanio</cp:lastModifiedBy>
  <cp:revision>160</cp:revision>
  <dcterms:created xsi:type="dcterms:W3CDTF">2012-01-12T23:08:28Z</dcterms:created>
  <dcterms:modified xsi:type="dcterms:W3CDTF">2012-01-17T21:27:54Z</dcterms:modified>
</cp:coreProperties>
</file>